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9" r:id="rId2"/>
    <p:sldId id="256" r:id="rId3"/>
    <p:sldId id="257" r:id="rId4"/>
    <p:sldId id="258" r:id="rId5"/>
  </p:sldIdLst>
  <p:sldSz cx="18288000" cy="10287000"/>
  <p:notesSz cx="6858000" cy="9144000"/>
  <p:embeddedFontLst>
    <p:embeddedFont>
      <p:font typeface="Beth Ellen" panose="020B0604020202020204" charset="0"/>
      <p:regular r:id="rId6"/>
    </p:embeddedFon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Helios Extended" panose="020B0604020202020204" charset="0"/>
      <p:regular r:id="rId11"/>
    </p:embeddedFont>
    <p:embeddedFont>
      <p:font typeface="Helios Extended Bold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03" d="100"/>
          <a:sy n="103" d="100"/>
        </p:scale>
        <p:origin x="534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sv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jpe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jpeg"/><Relationship Id="rId1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18" Type="http://schemas.openxmlformats.org/officeDocument/2006/relationships/image" Target="../media/image42.png"/><Relationship Id="rId3" Type="http://schemas.openxmlformats.org/officeDocument/2006/relationships/image" Target="../media/image13.png"/><Relationship Id="rId21" Type="http://schemas.openxmlformats.org/officeDocument/2006/relationships/image" Target="../media/image44.jpeg"/><Relationship Id="rId7" Type="http://schemas.openxmlformats.org/officeDocument/2006/relationships/image" Target="../media/image31.jpeg"/><Relationship Id="rId12" Type="http://schemas.openxmlformats.org/officeDocument/2006/relationships/image" Target="../media/image36.png"/><Relationship Id="rId17" Type="http://schemas.openxmlformats.org/officeDocument/2006/relationships/image" Target="../media/image41.svg"/><Relationship Id="rId2" Type="http://schemas.openxmlformats.org/officeDocument/2006/relationships/image" Target="../media/image28.jpeg"/><Relationship Id="rId16" Type="http://schemas.openxmlformats.org/officeDocument/2006/relationships/image" Target="../media/image40.png"/><Relationship Id="rId20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35.svg"/><Relationship Id="rId5" Type="http://schemas.openxmlformats.org/officeDocument/2006/relationships/image" Target="../media/image29.png"/><Relationship Id="rId15" Type="http://schemas.openxmlformats.org/officeDocument/2006/relationships/image" Target="../media/image39.svg"/><Relationship Id="rId23" Type="http://schemas.openxmlformats.org/officeDocument/2006/relationships/image" Target="../media/image16.png"/><Relationship Id="rId10" Type="http://schemas.openxmlformats.org/officeDocument/2006/relationships/image" Target="../media/image34.png"/><Relationship Id="rId19" Type="http://schemas.openxmlformats.org/officeDocument/2006/relationships/image" Target="../media/image43.svg"/><Relationship Id="rId4" Type="http://schemas.openxmlformats.org/officeDocument/2006/relationships/image" Target="../media/image14.svg"/><Relationship Id="rId9" Type="http://schemas.openxmlformats.org/officeDocument/2006/relationships/image" Target="../media/image33.svg"/><Relationship Id="rId14" Type="http://schemas.openxmlformats.org/officeDocument/2006/relationships/image" Target="../media/image38.png"/><Relationship Id="rId22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16.png"/><Relationship Id="rId12" Type="http://schemas.openxmlformats.org/officeDocument/2006/relationships/image" Target="../media/image49.svg"/><Relationship Id="rId17" Type="http://schemas.openxmlformats.org/officeDocument/2006/relationships/image" Target="../media/image15.png"/><Relationship Id="rId2" Type="http://schemas.openxmlformats.org/officeDocument/2006/relationships/image" Target="../media/image45.jpeg"/><Relationship Id="rId16" Type="http://schemas.openxmlformats.org/officeDocument/2006/relationships/image" Target="../media/image5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48.png"/><Relationship Id="rId5" Type="http://schemas.openxmlformats.org/officeDocument/2006/relationships/image" Target="../media/image13.png"/><Relationship Id="rId15" Type="http://schemas.openxmlformats.org/officeDocument/2006/relationships/image" Target="../media/image50.png"/><Relationship Id="rId10" Type="http://schemas.openxmlformats.org/officeDocument/2006/relationships/image" Target="../media/image47.jpeg"/><Relationship Id="rId4" Type="http://schemas.openxmlformats.org/officeDocument/2006/relationships/image" Target="../media/image30.svg"/><Relationship Id="rId9" Type="http://schemas.openxmlformats.org/officeDocument/2006/relationships/image" Target="../media/image46.jpeg"/><Relationship Id="rId14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127" b="-912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216991"/>
            <a:ext cx="18390522" cy="10749528"/>
          </a:xfrm>
          <a:custGeom>
            <a:avLst/>
            <a:gdLst/>
            <a:ahLst/>
            <a:cxnLst/>
            <a:rect l="l" t="t" r="r" b="b"/>
            <a:pathLst>
              <a:path w="18390522" h="10749528">
                <a:moveTo>
                  <a:pt x="0" y="0"/>
                </a:moveTo>
                <a:lnTo>
                  <a:pt x="18390522" y="0"/>
                </a:lnTo>
                <a:lnTo>
                  <a:pt x="18390522" y="10749528"/>
                </a:lnTo>
                <a:lnTo>
                  <a:pt x="0" y="10749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037841" y="269961"/>
            <a:ext cx="5824545" cy="9813030"/>
            <a:chOff x="0" y="0"/>
            <a:chExt cx="7766060" cy="130840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66050" cy="13084048"/>
            </a:xfrm>
            <a:custGeom>
              <a:avLst/>
              <a:gdLst/>
              <a:ahLst/>
              <a:cxnLst/>
              <a:rect l="l" t="t" r="r" b="b"/>
              <a:pathLst>
                <a:path w="7766050" h="13084048">
                  <a:moveTo>
                    <a:pt x="0" y="0"/>
                  </a:moveTo>
                  <a:lnTo>
                    <a:pt x="7766050" y="0"/>
                  </a:lnTo>
                  <a:lnTo>
                    <a:pt x="7766050" y="13084048"/>
                  </a:lnTo>
                  <a:lnTo>
                    <a:pt x="0" y="13084048"/>
                  </a:lnTo>
                  <a:close/>
                </a:path>
              </a:pathLst>
            </a:custGeom>
            <a:solidFill>
              <a:srgbClr val="1B507A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868921" y="9841158"/>
            <a:ext cx="7479577" cy="59358"/>
            <a:chOff x="0" y="0"/>
            <a:chExt cx="9972769" cy="791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972802" cy="79121"/>
            </a:xfrm>
            <a:custGeom>
              <a:avLst/>
              <a:gdLst/>
              <a:ahLst/>
              <a:cxnLst/>
              <a:rect l="l" t="t" r="r" b="b"/>
              <a:pathLst>
                <a:path w="9972802" h="79121">
                  <a:moveTo>
                    <a:pt x="0" y="0"/>
                  </a:moveTo>
                  <a:lnTo>
                    <a:pt x="9972802" y="0"/>
                  </a:lnTo>
                  <a:lnTo>
                    <a:pt x="9972802" y="79121"/>
                  </a:lnTo>
                  <a:lnTo>
                    <a:pt x="0" y="79121"/>
                  </a:lnTo>
                  <a:close/>
                </a:path>
              </a:pathLst>
            </a:custGeom>
            <a:solidFill>
              <a:srgbClr val="154062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870444" y="556200"/>
            <a:ext cx="7479577" cy="59358"/>
            <a:chOff x="0" y="0"/>
            <a:chExt cx="9972769" cy="791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972802" cy="79121"/>
            </a:xfrm>
            <a:custGeom>
              <a:avLst/>
              <a:gdLst/>
              <a:ahLst/>
              <a:cxnLst/>
              <a:rect l="l" t="t" r="r" b="b"/>
              <a:pathLst>
                <a:path w="9972802" h="79121">
                  <a:moveTo>
                    <a:pt x="0" y="0"/>
                  </a:moveTo>
                  <a:lnTo>
                    <a:pt x="9972802" y="0"/>
                  </a:lnTo>
                  <a:lnTo>
                    <a:pt x="9972802" y="79121"/>
                  </a:lnTo>
                  <a:lnTo>
                    <a:pt x="0" y="79121"/>
                  </a:lnTo>
                  <a:close/>
                </a:path>
              </a:pathLst>
            </a:custGeom>
            <a:solidFill>
              <a:srgbClr val="154062"/>
            </a:solidFill>
          </p:spPr>
        </p:sp>
      </p:grpSp>
      <p:sp>
        <p:nvSpPr>
          <p:cNvPr id="11" name="Freeform 11"/>
          <p:cNvSpPr/>
          <p:nvPr/>
        </p:nvSpPr>
        <p:spPr>
          <a:xfrm rot="-5400000" flipH="1">
            <a:off x="13492015" y="-1962525"/>
            <a:ext cx="4765822" cy="4826149"/>
          </a:xfrm>
          <a:custGeom>
            <a:avLst/>
            <a:gdLst/>
            <a:ahLst/>
            <a:cxnLst/>
            <a:rect l="l" t="t" r="r" b="b"/>
            <a:pathLst>
              <a:path w="4765822" h="4826149">
                <a:moveTo>
                  <a:pt x="4765822" y="0"/>
                </a:moveTo>
                <a:lnTo>
                  <a:pt x="0" y="0"/>
                </a:lnTo>
                <a:lnTo>
                  <a:pt x="0" y="4826149"/>
                </a:lnTo>
                <a:lnTo>
                  <a:pt x="4765822" y="4826149"/>
                </a:lnTo>
                <a:lnTo>
                  <a:pt x="476582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64" b="-64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0" y="5826825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5"/>
                </a:lnTo>
                <a:lnTo>
                  <a:pt x="0" y="44601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4" b="-14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890233" y="8602503"/>
            <a:ext cx="2704331" cy="1413916"/>
            <a:chOff x="0" y="0"/>
            <a:chExt cx="3605775" cy="18852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05785" cy="1885188"/>
            </a:xfrm>
            <a:custGeom>
              <a:avLst/>
              <a:gdLst/>
              <a:ahLst/>
              <a:cxnLst/>
              <a:rect l="l" t="t" r="r" b="b"/>
              <a:pathLst>
                <a:path w="3605785" h="1885188">
                  <a:moveTo>
                    <a:pt x="0" y="0"/>
                  </a:moveTo>
                  <a:lnTo>
                    <a:pt x="3605785" y="0"/>
                  </a:lnTo>
                  <a:lnTo>
                    <a:pt x="3605785" y="1885188"/>
                  </a:lnTo>
                  <a:lnTo>
                    <a:pt x="0" y="1885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3717" b="-13720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604011" y="1097117"/>
            <a:ext cx="8539989" cy="381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0"/>
              </a:lnSpc>
            </a:pPr>
            <a:r>
              <a:rPr lang="en-US" sz="5000" b="1" spc="25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Overhaul of Municipal non-profit enterprise</a:t>
            </a:r>
            <a:r>
              <a:rPr lang="en-US" sz="5000" b="1" spc="25">
                <a:solidFill>
                  <a:srgbClr val="0083C5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«Third Cherkasy City Emergency Hospital" </a:t>
            </a:r>
          </a:p>
          <a:p>
            <a:pPr algn="l">
              <a:lnSpc>
                <a:spcPts val="5000"/>
              </a:lnSpc>
            </a:pPr>
            <a:r>
              <a:rPr lang="en-US" sz="4000" b="1" spc="23">
                <a:solidFill>
                  <a:srgbClr val="0083C5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(rehabilitation department)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45223" y="8602503"/>
            <a:ext cx="2269949" cy="1268334"/>
            <a:chOff x="0" y="0"/>
            <a:chExt cx="2679201" cy="149700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679192" cy="1496949"/>
            </a:xfrm>
            <a:custGeom>
              <a:avLst/>
              <a:gdLst/>
              <a:ahLst/>
              <a:cxnLst/>
              <a:rect l="l" t="t" r="r" b="b"/>
              <a:pathLst>
                <a:path w="2679192" h="1496949">
                  <a:moveTo>
                    <a:pt x="0" y="0"/>
                  </a:moveTo>
                  <a:lnTo>
                    <a:pt x="2679192" y="0"/>
                  </a:lnTo>
                  <a:lnTo>
                    <a:pt x="2679192" y="1496949"/>
                  </a:lnTo>
                  <a:lnTo>
                    <a:pt x="0" y="14969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51" b="-54"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9827840" y="3531299"/>
            <a:ext cx="7268023" cy="3095351"/>
          </a:xfrm>
          <a:custGeom>
            <a:avLst/>
            <a:gdLst/>
            <a:ahLst/>
            <a:cxnLst/>
            <a:rect l="l" t="t" r="r" b="b"/>
            <a:pathLst>
              <a:path w="7268023" h="3095351">
                <a:moveTo>
                  <a:pt x="0" y="0"/>
                </a:moveTo>
                <a:lnTo>
                  <a:pt x="7268023" y="0"/>
                </a:lnTo>
                <a:lnTo>
                  <a:pt x="7268023" y="3095351"/>
                </a:lnTo>
                <a:lnTo>
                  <a:pt x="0" y="30953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799" t="-19488" b="-38200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827840" y="687867"/>
            <a:ext cx="7268023" cy="2843432"/>
          </a:xfrm>
          <a:custGeom>
            <a:avLst/>
            <a:gdLst/>
            <a:ahLst/>
            <a:cxnLst/>
            <a:rect l="l" t="t" r="r" b="b"/>
            <a:pathLst>
              <a:path w="7268023" h="2843432">
                <a:moveTo>
                  <a:pt x="0" y="0"/>
                </a:moveTo>
                <a:lnTo>
                  <a:pt x="7268023" y="0"/>
                </a:lnTo>
                <a:lnTo>
                  <a:pt x="7268023" y="2843432"/>
                </a:lnTo>
                <a:lnTo>
                  <a:pt x="0" y="28434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34350" b="-37226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9827840" y="6626650"/>
            <a:ext cx="7268023" cy="3108735"/>
          </a:xfrm>
          <a:custGeom>
            <a:avLst/>
            <a:gdLst/>
            <a:ahLst/>
            <a:cxnLst/>
            <a:rect l="l" t="t" r="r" b="b"/>
            <a:pathLst>
              <a:path w="7268023" h="3108735">
                <a:moveTo>
                  <a:pt x="0" y="0"/>
                </a:moveTo>
                <a:lnTo>
                  <a:pt x="7268023" y="0"/>
                </a:lnTo>
                <a:lnTo>
                  <a:pt x="7268023" y="3108735"/>
                </a:lnTo>
                <a:lnTo>
                  <a:pt x="0" y="310873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19991" b="-191732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3869" b="-11316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19724" y="-181827"/>
            <a:ext cx="18989718" cy="10662752"/>
            <a:chOff x="0" y="0"/>
            <a:chExt cx="5001407" cy="28082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1407" cy="2808297"/>
            </a:xfrm>
            <a:custGeom>
              <a:avLst/>
              <a:gdLst/>
              <a:ahLst/>
              <a:cxnLst/>
              <a:rect l="l" t="t" r="r" b="b"/>
              <a:pathLst>
                <a:path w="5001407" h="2808297">
                  <a:moveTo>
                    <a:pt x="0" y="0"/>
                  </a:moveTo>
                  <a:lnTo>
                    <a:pt x="5001407" y="0"/>
                  </a:lnTo>
                  <a:lnTo>
                    <a:pt x="5001407" y="2808297"/>
                  </a:lnTo>
                  <a:lnTo>
                    <a:pt x="0" y="2808297"/>
                  </a:lnTo>
                  <a:close/>
                </a:path>
              </a:pathLst>
            </a:custGeom>
            <a:solidFill>
              <a:srgbClr val="FFFFFF">
                <a:alpha val="72941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5001407" cy="29035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719"/>
                </a:lnSpc>
              </a:pPr>
              <a:r>
                <a:rPr lang="en-US" sz="4800">
                  <a:solidFill>
                    <a:srgbClr val="000000">
                      <a:alpha val="72941"/>
                    </a:srgbClr>
                  </a:solidFill>
                  <a:latin typeface="Beth Ellen"/>
                  <a:ea typeface="Beth Ellen"/>
                  <a:cs typeface="Beth Ellen"/>
                  <a:sym typeface="Beth Ellen"/>
                </a:rPr>
                <a:t> 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95588" y="173639"/>
            <a:ext cx="6784734" cy="3123823"/>
          </a:xfrm>
          <a:custGeom>
            <a:avLst/>
            <a:gdLst/>
            <a:ahLst/>
            <a:cxnLst/>
            <a:rect l="l" t="t" r="r" b="b"/>
            <a:pathLst>
              <a:path w="6784734" h="3123823">
                <a:moveTo>
                  <a:pt x="0" y="0"/>
                </a:moveTo>
                <a:lnTo>
                  <a:pt x="6784734" y="0"/>
                </a:lnTo>
                <a:lnTo>
                  <a:pt x="6784734" y="3123824"/>
                </a:lnTo>
                <a:lnTo>
                  <a:pt x="0" y="31238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159" t="-107020" b="-138053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147511" y="7879525"/>
            <a:ext cx="10863813" cy="1651581"/>
            <a:chOff x="0" y="0"/>
            <a:chExt cx="2861251" cy="4349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61251" cy="434984"/>
            </a:xfrm>
            <a:custGeom>
              <a:avLst/>
              <a:gdLst/>
              <a:ahLst/>
              <a:cxnLst/>
              <a:rect l="l" t="t" r="r" b="b"/>
              <a:pathLst>
                <a:path w="2861251" h="434984">
                  <a:moveTo>
                    <a:pt x="0" y="0"/>
                  </a:moveTo>
                  <a:lnTo>
                    <a:pt x="2861251" y="0"/>
                  </a:lnTo>
                  <a:lnTo>
                    <a:pt x="2861251" y="434984"/>
                  </a:lnTo>
                  <a:lnTo>
                    <a:pt x="0" y="434984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861251" cy="47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503212" y="8281618"/>
            <a:ext cx="6778625" cy="3210272"/>
            <a:chOff x="0" y="0"/>
            <a:chExt cx="1501729" cy="711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>
            <a:off x="8773421" y="9228621"/>
            <a:ext cx="7479577" cy="59358"/>
          </a:xfrm>
          <a:prstGeom prst="rect">
            <a:avLst/>
          </a:prstGeom>
          <a:solidFill>
            <a:srgbClr val="154062"/>
          </a:solidFill>
        </p:spPr>
      </p:sp>
      <p:grpSp>
        <p:nvGrpSpPr>
          <p:cNvPr id="14" name="Group 14"/>
          <p:cNvGrpSpPr/>
          <p:nvPr/>
        </p:nvGrpSpPr>
        <p:grpSpPr>
          <a:xfrm>
            <a:off x="14153972" y="7270652"/>
            <a:ext cx="6778625" cy="3210272"/>
            <a:chOff x="0" y="0"/>
            <a:chExt cx="1501729" cy="7112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147511" y="2487795"/>
            <a:ext cx="10963242" cy="5048830"/>
            <a:chOff x="0" y="0"/>
            <a:chExt cx="2887438" cy="13297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887438" cy="1329733"/>
            </a:xfrm>
            <a:custGeom>
              <a:avLst/>
              <a:gdLst/>
              <a:ahLst/>
              <a:cxnLst/>
              <a:rect l="l" t="t" r="r" b="b"/>
              <a:pathLst>
                <a:path w="2887438" h="1329733">
                  <a:moveTo>
                    <a:pt x="0" y="0"/>
                  </a:moveTo>
                  <a:lnTo>
                    <a:pt x="2887438" y="0"/>
                  </a:lnTo>
                  <a:lnTo>
                    <a:pt x="2887438" y="1329733"/>
                  </a:lnTo>
                  <a:lnTo>
                    <a:pt x="0" y="1329733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887438" cy="13678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 flipH="1">
            <a:off x="15461080" y="6263803"/>
            <a:ext cx="4164408" cy="4217122"/>
          </a:xfrm>
          <a:custGeom>
            <a:avLst/>
            <a:gdLst/>
            <a:ahLst/>
            <a:cxnLst/>
            <a:rect l="l" t="t" r="r" b="b"/>
            <a:pathLst>
              <a:path w="4164408" h="4217122">
                <a:moveTo>
                  <a:pt x="4164408" y="0"/>
                </a:moveTo>
                <a:lnTo>
                  <a:pt x="0" y="0"/>
                </a:lnTo>
                <a:lnTo>
                  <a:pt x="0" y="4217122"/>
                </a:lnTo>
                <a:lnTo>
                  <a:pt x="4164408" y="4217122"/>
                </a:lnTo>
                <a:lnTo>
                  <a:pt x="416440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5999599" y="9340744"/>
            <a:ext cx="710797" cy="828075"/>
          </a:xfrm>
          <a:custGeom>
            <a:avLst/>
            <a:gdLst/>
            <a:ahLst/>
            <a:cxnLst/>
            <a:rect l="l" t="t" r="r" b="b"/>
            <a:pathLst>
              <a:path w="710797" h="828075">
                <a:moveTo>
                  <a:pt x="0" y="0"/>
                </a:moveTo>
                <a:lnTo>
                  <a:pt x="710798" y="0"/>
                </a:lnTo>
                <a:lnTo>
                  <a:pt x="710798" y="828074"/>
                </a:lnTo>
                <a:lnTo>
                  <a:pt x="0" y="8280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8851" r="-191602" b="-48017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6710397" y="9363556"/>
            <a:ext cx="1400357" cy="782449"/>
          </a:xfrm>
          <a:custGeom>
            <a:avLst/>
            <a:gdLst/>
            <a:ahLst/>
            <a:cxnLst/>
            <a:rect l="l" t="t" r="r" b="b"/>
            <a:pathLst>
              <a:path w="1400357" h="782449">
                <a:moveTo>
                  <a:pt x="0" y="0"/>
                </a:moveTo>
                <a:lnTo>
                  <a:pt x="1400357" y="0"/>
                </a:lnTo>
                <a:lnTo>
                  <a:pt x="1400357" y="782450"/>
                </a:lnTo>
                <a:lnTo>
                  <a:pt x="0" y="7824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7147511" y="260817"/>
            <a:ext cx="10963242" cy="1979328"/>
            <a:chOff x="0" y="0"/>
            <a:chExt cx="2887438" cy="52130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887438" cy="521305"/>
            </a:xfrm>
            <a:custGeom>
              <a:avLst/>
              <a:gdLst/>
              <a:ahLst/>
              <a:cxnLst/>
              <a:rect l="l" t="t" r="r" b="b"/>
              <a:pathLst>
                <a:path w="2887438" h="521305">
                  <a:moveTo>
                    <a:pt x="0" y="0"/>
                  </a:moveTo>
                  <a:lnTo>
                    <a:pt x="2887438" y="0"/>
                  </a:lnTo>
                  <a:lnTo>
                    <a:pt x="2887438" y="521305"/>
                  </a:lnTo>
                  <a:lnTo>
                    <a:pt x="0" y="521305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2887438" cy="559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 rot="-5400000" flipH="1">
            <a:off x="17242577" y="-2027599"/>
            <a:ext cx="4765822" cy="4826149"/>
          </a:xfrm>
          <a:custGeom>
            <a:avLst/>
            <a:gdLst/>
            <a:ahLst/>
            <a:cxnLst/>
            <a:rect l="l" t="t" r="r" b="b"/>
            <a:pathLst>
              <a:path w="4765822" h="4826149">
                <a:moveTo>
                  <a:pt x="4765822" y="0"/>
                </a:moveTo>
                <a:lnTo>
                  <a:pt x="0" y="0"/>
                </a:lnTo>
                <a:lnTo>
                  <a:pt x="0" y="4826149"/>
                </a:lnTo>
                <a:lnTo>
                  <a:pt x="4765822" y="4826149"/>
                </a:lnTo>
                <a:lnTo>
                  <a:pt x="476582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75280" y="3358903"/>
            <a:ext cx="6784734" cy="3108735"/>
          </a:xfrm>
          <a:custGeom>
            <a:avLst/>
            <a:gdLst/>
            <a:ahLst/>
            <a:cxnLst/>
            <a:rect l="l" t="t" r="r" b="b"/>
            <a:pathLst>
              <a:path w="6784734" h="3108735">
                <a:moveTo>
                  <a:pt x="0" y="0"/>
                </a:moveTo>
                <a:lnTo>
                  <a:pt x="6784734" y="0"/>
                </a:lnTo>
                <a:lnTo>
                  <a:pt x="6784734" y="3108735"/>
                </a:lnTo>
                <a:lnTo>
                  <a:pt x="0" y="31087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5337" b="-175658"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75280" y="6538171"/>
            <a:ext cx="6784734" cy="3348583"/>
          </a:xfrm>
          <a:custGeom>
            <a:avLst/>
            <a:gdLst/>
            <a:ahLst/>
            <a:cxnLst/>
            <a:rect l="l" t="t" r="r" b="b"/>
            <a:pathLst>
              <a:path w="6784734" h="3348583">
                <a:moveTo>
                  <a:pt x="0" y="0"/>
                </a:moveTo>
                <a:lnTo>
                  <a:pt x="6784734" y="0"/>
                </a:lnTo>
                <a:lnTo>
                  <a:pt x="6784734" y="3348583"/>
                </a:lnTo>
                <a:lnTo>
                  <a:pt x="0" y="33485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59336" b="-110817"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-2202211" y="6538171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5"/>
                </a:lnTo>
                <a:lnTo>
                  <a:pt x="0" y="44601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7814683" y="3868269"/>
            <a:ext cx="732623" cy="752373"/>
          </a:xfrm>
          <a:custGeom>
            <a:avLst/>
            <a:gdLst/>
            <a:ahLst/>
            <a:cxnLst/>
            <a:rect l="l" t="t" r="r" b="b"/>
            <a:pathLst>
              <a:path w="732623" h="752373">
                <a:moveTo>
                  <a:pt x="0" y="0"/>
                </a:moveTo>
                <a:lnTo>
                  <a:pt x="732623" y="0"/>
                </a:lnTo>
                <a:lnTo>
                  <a:pt x="732623" y="752373"/>
                </a:lnTo>
                <a:lnTo>
                  <a:pt x="0" y="7523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7832100" y="4957169"/>
            <a:ext cx="715206" cy="895406"/>
          </a:xfrm>
          <a:custGeom>
            <a:avLst/>
            <a:gdLst/>
            <a:ahLst/>
            <a:cxnLst/>
            <a:rect l="l" t="t" r="r" b="b"/>
            <a:pathLst>
              <a:path w="715206" h="895406">
                <a:moveTo>
                  <a:pt x="0" y="0"/>
                </a:moveTo>
                <a:lnTo>
                  <a:pt x="715206" y="0"/>
                </a:lnTo>
                <a:lnTo>
                  <a:pt x="715206" y="895406"/>
                </a:lnTo>
                <a:lnTo>
                  <a:pt x="0" y="8954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7798201" y="6343288"/>
            <a:ext cx="749105" cy="769299"/>
          </a:xfrm>
          <a:custGeom>
            <a:avLst/>
            <a:gdLst/>
            <a:ahLst/>
            <a:cxnLst/>
            <a:rect l="l" t="t" r="r" b="b"/>
            <a:pathLst>
              <a:path w="749105" h="769299">
                <a:moveTo>
                  <a:pt x="0" y="0"/>
                </a:moveTo>
                <a:lnTo>
                  <a:pt x="749105" y="0"/>
                </a:lnTo>
                <a:lnTo>
                  <a:pt x="749105" y="769299"/>
                </a:lnTo>
                <a:lnTo>
                  <a:pt x="0" y="76929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7147511" y="494332"/>
            <a:ext cx="10819125" cy="1507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2"/>
              </a:lnSpc>
            </a:pPr>
            <a:r>
              <a:rPr lang="en-US" sz="2844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 Overhaul of Municipal non-profit enterprise «Third Cherkasy City Emergency Hospital" </a:t>
            </a:r>
          </a:p>
          <a:p>
            <a:pPr algn="ctr">
              <a:lnSpc>
                <a:spcPts val="3982"/>
              </a:lnSpc>
            </a:pPr>
            <a:r>
              <a:rPr lang="en-US" sz="2844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(rehabilitation department)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798201" y="2682661"/>
            <a:ext cx="9729279" cy="934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number of people who received service in the department: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956085" y="4035541"/>
            <a:ext cx="10395773" cy="3358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inpatient rehabilitation – </a:t>
            </a:r>
            <a:r>
              <a:rPr lang="en-US" sz="2399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1 421 people</a:t>
            </a:r>
          </a:p>
          <a:p>
            <a:pPr algn="l">
              <a:lnSpc>
                <a:spcPts val="3359"/>
              </a:lnSpc>
            </a:pPr>
            <a:endParaRPr lang="en-US" sz="2399" b="1">
              <a:solidFill>
                <a:srgbClr val="154062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  <a:p>
            <a:pPr algn="l">
              <a:lnSpc>
                <a:spcPts val="3359"/>
              </a:lnSpc>
            </a:pPr>
            <a:endParaRPr lang="en-US" sz="2399" b="1">
              <a:solidFill>
                <a:srgbClr val="154062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outpatient rehabilitation – </a:t>
            </a:r>
            <a:r>
              <a:rPr lang="en-US" sz="2399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2 235 people</a:t>
            </a:r>
          </a:p>
          <a:p>
            <a:pPr algn="l">
              <a:lnSpc>
                <a:spcPts val="3359"/>
              </a:lnSpc>
            </a:pPr>
            <a:endParaRPr lang="en-US" sz="2399" b="1">
              <a:solidFill>
                <a:srgbClr val="154062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  <a:p>
            <a:pPr algn="l">
              <a:lnSpc>
                <a:spcPts val="3359"/>
              </a:lnSpc>
            </a:pPr>
            <a:endParaRPr lang="en-US" sz="2399" b="1">
              <a:solidFill>
                <a:srgbClr val="154062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Specialized assistance is available </a:t>
            </a:r>
            <a:r>
              <a:rPr lang="en-US" sz="2399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24/7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endParaRPr lang="en-US" sz="2399" b="1">
              <a:solidFill>
                <a:srgbClr val="154062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8773421" y="8127465"/>
            <a:ext cx="6975872" cy="1069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total cost of the project is </a:t>
            </a:r>
          </a:p>
          <a:p>
            <a:pPr algn="ctr">
              <a:lnSpc>
                <a:spcPts val="4199"/>
              </a:lnSpc>
            </a:pPr>
            <a:r>
              <a:rPr lang="en-US" sz="2999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≈ 1 304 500 EUR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5103138" y="9103560"/>
            <a:ext cx="3422633" cy="1065258"/>
            <a:chOff x="0" y="0"/>
            <a:chExt cx="4563511" cy="1420344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427206" cy="1420344"/>
            </a:xfrm>
            <a:custGeom>
              <a:avLst/>
              <a:gdLst/>
              <a:ahLst/>
              <a:cxnLst/>
              <a:rect l="l" t="t" r="r" b="b"/>
              <a:pathLst>
                <a:path w="1427206" h="1420344">
                  <a:moveTo>
                    <a:pt x="0" y="0"/>
                  </a:moveTo>
                  <a:lnTo>
                    <a:pt x="1427206" y="0"/>
                  </a:lnTo>
                  <a:lnTo>
                    <a:pt x="1427206" y="1420344"/>
                  </a:lnTo>
                  <a:lnTo>
                    <a:pt x="0" y="14203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>
              <a:off x="3143167" y="0"/>
              <a:ext cx="1420344" cy="1420344"/>
            </a:xfrm>
            <a:custGeom>
              <a:avLst/>
              <a:gdLst/>
              <a:ahLst/>
              <a:cxnLst/>
              <a:rect l="l" t="t" r="r" b="b"/>
              <a:pathLst>
                <a:path w="1420344" h="1420344">
                  <a:moveTo>
                    <a:pt x="0" y="0"/>
                  </a:moveTo>
                  <a:lnTo>
                    <a:pt x="1420344" y="0"/>
                  </a:lnTo>
                  <a:lnTo>
                    <a:pt x="1420344" y="1420344"/>
                  </a:lnTo>
                  <a:lnTo>
                    <a:pt x="0" y="14203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>
              <a:off x="1571583" y="0"/>
              <a:ext cx="1427206" cy="1420344"/>
            </a:xfrm>
            <a:custGeom>
              <a:avLst/>
              <a:gdLst/>
              <a:ahLst/>
              <a:cxnLst/>
              <a:rect l="l" t="t" r="r" b="b"/>
              <a:pathLst>
                <a:path w="1427206" h="1420344">
                  <a:moveTo>
                    <a:pt x="0" y="0"/>
                  </a:moveTo>
                  <a:lnTo>
                    <a:pt x="1427206" y="0"/>
                  </a:lnTo>
                  <a:lnTo>
                    <a:pt x="1427206" y="1420344"/>
                  </a:lnTo>
                  <a:lnTo>
                    <a:pt x="0" y="14203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t="-942" r="-892" b="-942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737" b="-2159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58581" y="-38014"/>
            <a:ext cx="18989718" cy="10662752"/>
            <a:chOff x="0" y="0"/>
            <a:chExt cx="5001407" cy="28082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1407" cy="2808297"/>
            </a:xfrm>
            <a:custGeom>
              <a:avLst/>
              <a:gdLst/>
              <a:ahLst/>
              <a:cxnLst/>
              <a:rect l="l" t="t" r="r" b="b"/>
              <a:pathLst>
                <a:path w="5001407" h="2808297">
                  <a:moveTo>
                    <a:pt x="0" y="0"/>
                  </a:moveTo>
                  <a:lnTo>
                    <a:pt x="5001407" y="0"/>
                  </a:lnTo>
                  <a:lnTo>
                    <a:pt x="5001407" y="2808297"/>
                  </a:lnTo>
                  <a:lnTo>
                    <a:pt x="0" y="2808297"/>
                  </a:lnTo>
                  <a:close/>
                </a:path>
              </a:pathLst>
            </a:custGeom>
            <a:solidFill>
              <a:srgbClr val="FFFFFF">
                <a:alpha val="72941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5001407" cy="29035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719"/>
                </a:lnSpc>
              </a:pPr>
              <a:r>
                <a:rPr lang="en-US" sz="4800">
                  <a:solidFill>
                    <a:srgbClr val="000000">
                      <a:alpha val="72941"/>
                    </a:srgbClr>
                  </a:solidFill>
                  <a:latin typeface="Beth Ellen"/>
                  <a:ea typeface="Beth Ellen"/>
                  <a:cs typeface="Beth Ellen"/>
                  <a:sym typeface="Beth Ellen"/>
                </a:rPr>
                <a:t> 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09047" y="2218172"/>
            <a:ext cx="9749653" cy="7829471"/>
            <a:chOff x="0" y="0"/>
            <a:chExt cx="2567810" cy="206208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67810" cy="2062083"/>
            </a:xfrm>
            <a:custGeom>
              <a:avLst/>
              <a:gdLst/>
              <a:ahLst/>
              <a:cxnLst/>
              <a:rect l="l" t="t" r="r" b="b"/>
              <a:pathLst>
                <a:path w="2567810" h="2062083">
                  <a:moveTo>
                    <a:pt x="0" y="0"/>
                  </a:moveTo>
                  <a:lnTo>
                    <a:pt x="2567810" y="0"/>
                  </a:lnTo>
                  <a:lnTo>
                    <a:pt x="2567810" y="2062083"/>
                  </a:lnTo>
                  <a:lnTo>
                    <a:pt x="0" y="2062083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567810" cy="21001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1838607" y="6924602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3" y="0"/>
                </a:lnTo>
                <a:lnTo>
                  <a:pt x="4404423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4113264" y="8234371"/>
            <a:ext cx="6778625" cy="3210272"/>
            <a:chOff x="0" y="0"/>
            <a:chExt cx="1501729" cy="711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rot="-8100000">
            <a:off x="-899754" y="-1505197"/>
            <a:ext cx="4154615" cy="4114800"/>
          </a:xfrm>
          <a:custGeom>
            <a:avLst/>
            <a:gdLst/>
            <a:ahLst/>
            <a:cxnLst/>
            <a:rect l="l" t="t" r="r" b="b"/>
            <a:pathLst>
              <a:path w="4154615" h="4114800">
                <a:moveTo>
                  <a:pt x="0" y="0"/>
                </a:moveTo>
                <a:lnTo>
                  <a:pt x="4154615" y="0"/>
                </a:lnTo>
                <a:lnTo>
                  <a:pt x="4154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8100000" flipH="1">
            <a:off x="15211195" y="-1381308"/>
            <a:ext cx="3911712" cy="3874224"/>
          </a:xfrm>
          <a:custGeom>
            <a:avLst/>
            <a:gdLst/>
            <a:ahLst/>
            <a:cxnLst/>
            <a:rect l="l" t="t" r="r" b="b"/>
            <a:pathLst>
              <a:path w="3911712" h="3874224">
                <a:moveTo>
                  <a:pt x="3911711" y="0"/>
                </a:moveTo>
                <a:lnTo>
                  <a:pt x="0" y="0"/>
                </a:lnTo>
                <a:lnTo>
                  <a:pt x="0" y="3874225"/>
                </a:lnTo>
                <a:lnTo>
                  <a:pt x="3911711" y="3874225"/>
                </a:lnTo>
                <a:lnTo>
                  <a:pt x="391171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3885332" y="7173503"/>
            <a:ext cx="6778625" cy="3210272"/>
            <a:chOff x="0" y="0"/>
            <a:chExt cx="1501729" cy="7112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0444060" y="7173503"/>
            <a:ext cx="7236244" cy="2871310"/>
          </a:xfrm>
          <a:custGeom>
            <a:avLst/>
            <a:gdLst/>
            <a:ahLst/>
            <a:cxnLst/>
            <a:rect l="l" t="t" r="r" b="b"/>
            <a:pathLst>
              <a:path w="7236244" h="2871310">
                <a:moveTo>
                  <a:pt x="0" y="0"/>
                </a:moveTo>
                <a:lnTo>
                  <a:pt x="7236244" y="0"/>
                </a:lnTo>
                <a:lnTo>
                  <a:pt x="7236244" y="2871309"/>
                </a:lnTo>
                <a:lnTo>
                  <a:pt x="0" y="28713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464" t="-45973" r="-1014" b="-34491"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609047" y="724250"/>
            <a:ext cx="9749653" cy="1411491"/>
            <a:chOff x="0" y="0"/>
            <a:chExt cx="2567810" cy="37175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567810" cy="371751"/>
            </a:xfrm>
            <a:custGeom>
              <a:avLst/>
              <a:gdLst/>
              <a:ahLst/>
              <a:cxnLst/>
              <a:rect l="l" t="t" r="r" b="b"/>
              <a:pathLst>
                <a:path w="2567810" h="371751">
                  <a:moveTo>
                    <a:pt x="0" y="0"/>
                  </a:moveTo>
                  <a:lnTo>
                    <a:pt x="2567810" y="0"/>
                  </a:lnTo>
                  <a:lnTo>
                    <a:pt x="2567810" y="371751"/>
                  </a:lnTo>
                  <a:lnTo>
                    <a:pt x="0" y="371751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2567810" cy="4098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909861" y="2801527"/>
            <a:ext cx="828742" cy="659886"/>
          </a:xfrm>
          <a:custGeom>
            <a:avLst/>
            <a:gdLst/>
            <a:ahLst/>
            <a:cxnLst/>
            <a:rect l="l" t="t" r="r" b="b"/>
            <a:pathLst>
              <a:path w="828742" h="659886">
                <a:moveTo>
                  <a:pt x="0" y="0"/>
                </a:moveTo>
                <a:lnTo>
                  <a:pt x="828742" y="0"/>
                </a:lnTo>
                <a:lnTo>
                  <a:pt x="828742" y="659886"/>
                </a:lnTo>
                <a:lnTo>
                  <a:pt x="0" y="6598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980642" y="3940092"/>
            <a:ext cx="722956" cy="694038"/>
          </a:xfrm>
          <a:custGeom>
            <a:avLst/>
            <a:gdLst/>
            <a:ahLst/>
            <a:cxnLst/>
            <a:rect l="l" t="t" r="r" b="b"/>
            <a:pathLst>
              <a:path w="722956" h="694038">
                <a:moveTo>
                  <a:pt x="0" y="0"/>
                </a:moveTo>
                <a:lnTo>
                  <a:pt x="722956" y="0"/>
                </a:lnTo>
                <a:lnTo>
                  <a:pt x="722956" y="694038"/>
                </a:lnTo>
                <a:lnTo>
                  <a:pt x="0" y="6940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990584" y="5215006"/>
            <a:ext cx="713014" cy="663994"/>
          </a:xfrm>
          <a:custGeom>
            <a:avLst/>
            <a:gdLst/>
            <a:ahLst/>
            <a:cxnLst/>
            <a:rect l="l" t="t" r="r" b="b"/>
            <a:pathLst>
              <a:path w="713014" h="663994">
                <a:moveTo>
                  <a:pt x="0" y="0"/>
                </a:moveTo>
                <a:lnTo>
                  <a:pt x="713014" y="0"/>
                </a:lnTo>
                <a:lnTo>
                  <a:pt x="713014" y="663994"/>
                </a:lnTo>
                <a:lnTo>
                  <a:pt x="0" y="6639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925919" y="6421156"/>
            <a:ext cx="842344" cy="595958"/>
          </a:xfrm>
          <a:custGeom>
            <a:avLst/>
            <a:gdLst/>
            <a:ahLst/>
            <a:cxnLst/>
            <a:rect l="l" t="t" r="r" b="b"/>
            <a:pathLst>
              <a:path w="842344" h="595958">
                <a:moveTo>
                  <a:pt x="0" y="0"/>
                </a:moveTo>
                <a:lnTo>
                  <a:pt x="842344" y="0"/>
                </a:lnTo>
                <a:lnTo>
                  <a:pt x="842344" y="595958"/>
                </a:lnTo>
                <a:lnTo>
                  <a:pt x="0" y="5959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966401" y="7583438"/>
            <a:ext cx="751437" cy="650933"/>
          </a:xfrm>
          <a:custGeom>
            <a:avLst/>
            <a:gdLst/>
            <a:ahLst/>
            <a:cxnLst/>
            <a:rect l="l" t="t" r="r" b="b"/>
            <a:pathLst>
              <a:path w="751437" h="650933">
                <a:moveTo>
                  <a:pt x="0" y="0"/>
                </a:moveTo>
                <a:lnTo>
                  <a:pt x="751438" y="0"/>
                </a:lnTo>
                <a:lnTo>
                  <a:pt x="751438" y="650933"/>
                </a:lnTo>
                <a:lnTo>
                  <a:pt x="0" y="65093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962754" y="8717084"/>
            <a:ext cx="722956" cy="626261"/>
          </a:xfrm>
          <a:custGeom>
            <a:avLst/>
            <a:gdLst/>
            <a:ahLst/>
            <a:cxnLst/>
            <a:rect l="l" t="t" r="r" b="b"/>
            <a:pathLst>
              <a:path w="722956" h="626261">
                <a:moveTo>
                  <a:pt x="0" y="0"/>
                </a:moveTo>
                <a:lnTo>
                  <a:pt x="722956" y="0"/>
                </a:lnTo>
                <a:lnTo>
                  <a:pt x="722956" y="626261"/>
                </a:lnTo>
                <a:lnTo>
                  <a:pt x="0" y="62626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580988" y="773413"/>
            <a:ext cx="7563012" cy="1217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3"/>
              </a:lnSpc>
            </a:pPr>
            <a:r>
              <a:rPr lang="en-US" sz="3466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project includes the following works: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941027" y="2660799"/>
            <a:ext cx="8276326" cy="7178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3"/>
              </a:lnSpc>
            </a:pPr>
            <a:r>
              <a:rPr lang="en-US" sz="2738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reconstruction of wards and halls for rehabilitation</a:t>
            </a:r>
          </a:p>
          <a:p>
            <a:pPr algn="l">
              <a:lnSpc>
                <a:spcPts val="3833"/>
              </a:lnSpc>
            </a:pPr>
            <a:endParaRPr lang="en-US" sz="2738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833"/>
              </a:lnSpc>
            </a:pPr>
            <a:r>
              <a:rPr lang="en-US" sz="2738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replacement of external windows and doors</a:t>
            </a:r>
          </a:p>
          <a:p>
            <a:pPr algn="l">
              <a:lnSpc>
                <a:spcPts val="3833"/>
              </a:lnSpc>
            </a:pPr>
            <a:endParaRPr lang="en-US" sz="2738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833"/>
              </a:lnSpc>
            </a:pPr>
            <a:r>
              <a:rPr lang="en-US" sz="2738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replacement of internal water supply and drainage networks</a:t>
            </a:r>
          </a:p>
          <a:p>
            <a:pPr algn="l">
              <a:lnSpc>
                <a:spcPts val="3833"/>
              </a:lnSpc>
            </a:pPr>
            <a:endParaRPr lang="en-US" sz="2738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833"/>
              </a:lnSpc>
            </a:pPr>
            <a:r>
              <a:rPr lang="en-US" sz="2738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replacement of floor coverings</a:t>
            </a:r>
          </a:p>
          <a:p>
            <a:pPr algn="l">
              <a:lnSpc>
                <a:spcPts val="3833"/>
              </a:lnSpc>
            </a:pPr>
            <a:endParaRPr lang="en-US" sz="2738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833"/>
              </a:lnSpc>
            </a:pPr>
            <a:r>
              <a:rPr lang="en-US" sz="2738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replacement of electrical networks and equipment</a:t>
            </a:r>
          </a:p>
          <a:p>
            <a:pPr algn="l">
              <a:lnSpc>
                <a:spcPts val="3833"/>
              </a:lnSpc>
            </a:pPr>
            <a:endParaRPr lang="en-US" sz="2738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833"/>
              </a:lnSpc>
            </a:pPr>
            <a:r>
              <a:rPr lang="en-US" sz="2738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internal construction and installation works</a:t>
            </a:r>
          </a:p>
          <a:p>
            <a:pPr algn="l">
              <a:lnSpc>
                <a:spcPts val="3833"/>
              </a:lnSpc>
            </a:pPr>
            <a:endParaRPr lang="en-US" sz="2738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sp>
        <p:nvSpPr>
          <p:cNvPr id="30" name="Freeform 30"/>
          <p:cNvSpPr/>
          <p:nvPr/>
        </p:nvSpPr>
        <p:spPr>
          <a:xfrm>
            <a:off x="10444060" y="724250"/>
            <a:ext cx="7236244" cy="2843432"/>
          </a:xfrm>
          <a:custGeom>
            <a:avLst/>
            <a:gdLst/>
            <a:ahLst/>
            <a:cxnLst/>
            <a:rect l="l" t="t" r="r" b="b"/>
            <a:pathLst>
              <a:path w="7236244" h="2843432">
                <a:moveTo>
                  <a:pt x="0" y="0"/>
                </a:moveTo>
                <a:lnTo>
                  <a:pt x="7236244" y="0"/>
                </a:lnTo>
                <a:lnTo>
                  <a:pt x="7236244" y="2843432"/>
                </a:lnTo>
                <a:lnTo>
                  <a:pt x="0" y="2843432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t="-33981" b="-36844"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0444060" y="3567682"/>
            <a:ext cx="7236244" cy="3644048"/>
          </a:xfrm>
          <a:custGeom>
            <a:avLst/>
            <a:gdLst/>
            <a:ahLst/>
            <a:cxnLst/>
            <a:rect l="l" t="t" r="r" b="b"/>
            <a:pathLst>
              <a:path w="7236244" h="3644048">
                <a:moveTo>
                  <a:pt x="0" y="0"/>
                </a:moveTo>
                <a:lnTo>
                  <a:pt x="7236244" y="0"/>
                </a:lnTo>
                <a:lnTo>
                  <a:pt x="7236244" y="3644048"/>
                </a:lnTo>
                <a:lnTo>
                  <a:pt x="0" y="3644048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-1850" t="-17035" r="-532" b="-18419"/>
            </a:stretch>
          </a:blipFill>
        </p:spPr>
      </p:sp>
      <p:grpSp>
        <p:nvGrpSpPr>
          <p:cNvPr id="32" name="Group 32"/>
          <p:cNvGrpSpPr/>
          <p:nvPr/>
        </p:nvGrpSpPr>
        <p:grpSpPr>
          <a:xfrm>
            <a:off x="13503212" y="8281618"/>
            <a:ext cx="6778625" cy="3210272"/>
            <a:chOff x="0" y="0"/>
            <a:chExt cx="1501729" cy="7112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4153972" y="7270652"/>
            <a:ext cx="6778625" cy="3210272"/>
            <a:chOff x="0" y="0"/>
            <a:chExt cx="1501729" cy="7112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8" name="Freeform 38"/>
          <p:cNvSpPr/>
          <p:nvPr/>
        </p:nvSpPr>
        <p:spPr>
          <a:xfrm flipH="1">
            <a:off x="15461080" y="6263803"/>
            <a:ext cx="4164408" cy="4217122"/>
          </a:xfrm>
          <a:custGeom>
            <a:avLst/>
            <a:gdLst/>
            <a:ahLst/>
            <a:cxnLst/>
            <a:rect l="l" t="t" r="r" b="b"/>
            <a:pathLst>
              <a:path w="4164408" h="4217122">
                <a:moveTo>
                  <a:pt x="4164408" y="0"/>
                </a:moveTo>
                <a:lnTo>
                  <a:pt x="0" y="0"/>
                </a:lnTo>
                <a:lnTo>
                  <a:pt x="0" y="4217122"/>
                </a:lnTo>
                <a:lnTo>
                  <a:pt x="4164408" y="4217122"/>
                </a:lnTo>
                <a:lnTo>
                  <a:pt x="416440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5999599" y="9340744"/>
            <a:ext cx="710797" cy="828075"/>
          </a:xfrm>
          <a:custGeom>
            <a:avLst/>
            <a:gdLst/>
            <a:ahLst/>
            <a:cxnLst/>
            <a:rect l="l" t="t" r="r" b="b"/>
            <a:pathLst>
              <a:path w="710797" h="828075">
                <a:moveTo>
                  <a:pt x="0" y="0"/>
                </a:moveTo>
                <a:lnTo>
                  <a:pt x="710798" y="0"/>
                </a:lnTo>
                <a:lnTo>
                  <a:pt x="710798" y="828074"/>
                </a:lnTo>
                <a:lnTo>
                  <a:pt x="0" y="828074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t="-18851" r="-191602" b="-48017"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16710397" y="9363556"/>
            <a:ext cx="1400357" cy="782449"/>
          </a:xfrm>
          <a:custGeom>
            <a:avLst/>
            <a:gdLst/>
            <a:ahLst/>
            <a:cxnLst/>
            <a:rect l="l" t="t" r="r" b="b"/>
            <a:pathLst>
              <a:path w="1400357" h="782449">
                <a:moveTo>
                  <a:pt x="0" y="0"/>
                </a:moveTo>
                <a:lnTo>
                  <a:pt x="1400357" y="0"/>
                </a:lnTo>
                <a:lnTo>
                  <a:pt x="1400357" y="782450"/>
                </a:lnTo>
                <a:lnTo>
                  <a:pt x="0" y="782450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86" t="-31472" r="-508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113729" y="650013"/>
            <a:ext cx="9566575" cy="9518805"/>
            <a:chOff x="0" y="0"/>
            <a:chExt cx="2375688" cy="23638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75688" cy="2363825"/>
            </a:xfrm>
            <a:custGeom>
              <a:avLst/>
              <a:gdLst/>
              <a:ahLst/>
              <a:cxnLst/>
              <a:rect l="l" t="t" r="r" b="b"/>
              <a:pathLst>
                <a:path w="2375688" h="2363825">
                  <a:moveTo>
                    <a:pt x="0" y="0"/>
                  </a:moveTo>
                  <a:lnTo>
                    <a:pt x="2375688" y="0"/>
                  </a:lnTo>
                  <a:lnTo>
                    <a:pt x="2375688" y="2363825"/>
                  </a:lnTo>
                  <a:lnTo>
                    <a:pt x="0" y="2363825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75688" cy="2401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9243424" y="-4314587"/>
            <a:ext cx="20841954" cy="12011786"/>
            <a:chOff x="0" y="0"/>
            <a:chExt cx="5489239" cy="31635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89239" cy="3163598"/>
            </a:xfrm>
            <a:custGeom>
              <a:avLst/>
              <a:gdLst/>
              <a:ahLst/>
              <a:cxnLst/>
              <a:rect l="l" t="t" r="r" b="b"/>
              <a:pathLst>
                <a:path w="5489239" h="3163598">
                  <a:moveTo>
                    <a:pt x="0" y="0"/>
                  </a:moveTo>
                  <a:lnTo>
                    <a:pt x="5489239" y="0"/>
                  </a:lnTo>
                  <a:lnTo>
                    <a:pt x="5489239" y="3163598"/>
                  </a:lnTo>
                  <a:lnTo>
                    <a:pt x="0" y="3163598"/>
                  </a:lnTo>
                  <a:close/>
                </a:path>
              </a:pathLst>
            </a:custGeom>
            <a:solidFill>
              <a:srgbClr val="FFFFFF">
                <a:alpha val="92941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489239" cy="3201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3502800" y="7173503"/>
            <a:ext cx="6778625" cy="3210272"/>
            <a:chOff x="0" y="0"/>
            <a:chExt cx="1501729" cy="711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-8100000">
            <a:off x="-899754" y="-1505197"/>
            <a:ext cx="4154615" cy="4114800"/>
          </a:xfrm>
          <a:custGeom>
            <a:avLst/>
            <a:gdLst/>
            <a:ahLst/>
            <a:cxnLst/>
            <a:rect l="l" t="t" r="r" b="b"/>
            <a:pathLst>
              <a:path w="4154615" h="4114800">
                <a:moveTo>
                  <a:pt x="0" y="0"/>
                </a:moveTo>
                <a:lnTo>
                  <a:pt x="4154615" y="0"/>
                </a:lnTo>
                <a:lnTo>
                  <a:pt x="4154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8100000" flipH="1">
            <a:off x="15248032" y="-1512039"/>
            <a:ext cx="4053225" cy="4014382"/>
          </a:xfrm>
          <a:custGeom>
            <a:avLst/>
            <a:gdLst/>
            <a:ahLst/>
            <a:cxnLst/>
            <a:rect l="l" t="t" r="r" b="b"/>
            <a:pathLst>
              <a:path w="4053225" h="4014382">
                <a:moveTo>
                  <a:pt x="4053225" y="0"/>
                </a:moveTo>
                <a:lnTo>
                  <a:pt x="0" y="0"/>
                </a:lnTo>
                <a:lnTo>
                  <a:pt x="0" y="4014381"/>
                </a:lnTo>
                <a:lnTo>
                  <a:pt x="4053225" y="4014381"/>
                </a:lnTo>
                <a:lnTo>
                  <a:pt x="405322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3885332" y="7173503"/>
            <a:ext cx="6778625" cy="3210272"/>
            <a:chOff x="0" y="0"/>
            <a:chExt cx="1501729" cy="7112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687527" y="7241716"/>
            <a:ext cx="6778625" cy="3210272"/>
            <a:chOff x="0" y="0"/>
            <a:chExt cx="1501729" cy="7112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 flipH="1">
            <a:off x="16065797" y="7017114"/>
            <a:ext cx="3229013" cy="3269886"/>
          </a:xfrm>
          <a:custGeom>
            <a:avLst/>
            <a:gdLst/>
            <a:ahLst/>
            <a:cxnLst/>
            <a:rect l="l" t="t" r="r" b="b"/>
            <a:pathLst>
              <a:path w="3229013" h="3269886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6710397" y="9340744"/>
            <a:ext cx="1430872" cy="799500"/>
          </a:xfrm>
          <a:custGeom>
            <a:avLst/>
            <a:gdLst/>
            <a:ahLst/>
            <a:cxnLst/>
            <a:rect l="l" t="t" r="r" b="b"/>
            <a:pathLst>
              <a:path w="1430872" h="799500">
                <a:moveTo>
                  <a:pt x="0" y="0"/>
                </a:moveTo>
                <a:lnTo>
                  <a:pt x="1430871" y="0"/>
                </a:lnTo>
                <a:lnTo>
                  <a:pt x="1430871" y="799499"/>
                </a:lnTo>
                <a:lnTo>
                  <a:pt x="0" y="7994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643077" y="3861058"/>
            <a:ext cx="7268023" cy="3095351"/>
          </a:xfrm>
          <a:custGeom>
            <a:avLst/>
            <a:gdLst/>
            <a:ahLst/>
            <a:cxnLst/>
            <a:rect l="l" t="t" r="r" b="b"/>
            <a:pathLst>
              <a:path w="7268023" h="3095351">
                <a:moveTo>
                  <a:pt x="0" y="0"/>
                </a:moveTo>
                <a:lnTo>
                  <a:pt x="7268023" y="0"/>
                </a:lnTo>
                <a:lnTo>
                  <a:pt x="7268023" y="3095351"/>
                </a:lnTo>
                <a:lnTo>
                  <a:pt x="0" y="30953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99" t="-19488" b="-38200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643077" y="650013"/>
            <a:ext cx="7268023" cy="3087641"/>
          </a:xfrm>
          <a:custGeom>
            <a:avLst/>
            <a:gdLst/>
            <a:ahLst/>
            <a:cxnLst/>
            <a:rect l="l" t="t" r="r" b="b"/>
            <a:pathLst>
              <a:path w="7268023" h="3087641">
                <a:moveTo>
                  <a:pt x="0" y="0"/>
                </a:moveTo>
                <a:lnTo>
                  <a:pt x="7268023" y="0"/>
                </a:lnTo>
                <a:lnTo>
                  <a:pt x="7268023" y="3087641"/>
                </a:lnTo>
                <a:lnTo>
                  <a:pt x="0" y="30876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417" t="-38394" b="-22225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699194" y="7079813"/>
            <a:ext cx="7211906" cy="3099315"/>
          </a:xfrm>
          <a:custGeom>
            <a:avLst/>
            <a:gdLst/>
            <a:ahLst/>
            <a:cxnLst/>
            <a:rect l="l" t="t" r="r" b="b"/>
            <a:pathLst>
              <a:path w="7211906" h="3099315">
                <a:moveTo>
                  <a:pt x="0" y="0"/>
                </a:moveTo>
                <a:lnTo>
                  <a:pt x="7211906" y="0"/>
                </a:lnTo>
                <a:lnTo>
                  <a:pt x="7211906" y="3099316"/>
                </a:lnTo>
                <a:lnTo>
                  <a:pt x="0" y="30993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43096" r="-2097" b="-15187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-1678366" y="5909401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5"/>
                </a:lnTo>
                <a:lnTo>
                  <a:pt x="0" y="44601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8334214" y="3003889"/>
            <a:ext cx="1006880" cy="1006880"/>
          </a:xfrm>
          <a:custGeom>
            <a:avLst/>
            <a:gdLst/>
            <a:ahLst/>
            <a:cxnLst/>
            <a:rect l="l" t="t" r="r" b="b"/>
            <a:pathLst>
              <a:path w="1006880" h="1006880">
                <a:moveTo>
                  <a:pt x="0" y="0"/>
                </a:moveTo>
                <a:lnTo>
                  <a:pt x="1006880" y="0"/>
                </a:lnTo>
                <a:lnTo>
                  <a:pt x="1006880" y="1006880"/>
                </a:lnTo>
                <a:lnTo>
                  <a:pt x="0" y="100688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8334214" y="5278157"/>
            <a:ext cx="1030271" cy="820354"/>
          </a:xfrm>
          <a:custGeom>
            <a:avLst/>
            <a:gdLst/>
            <a:ahLst/>
            <a:cxnLst/>
            <a:rect l="l" t="t" r="r" b="b"/>
            <a:pathLst>
              <a:path w="1030271" h="820354">
                <a:moveTo>
                  <a:pt x="0" y="0"/>
                </a:moveTo>
                <a:lnTo>
                  <a:pt x="1030272" y="0"/>
                </a:lnTo>
                <a:lnTo>
                  <a:pt x="1030272" y="820354"/>
                </a:lnTo>
                <a:lnTo>
                  <a:pt x="0" y="82035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8394397" y="7473265"/>
            <a:ext cx="970089" cy="955538"/>
          </a:xfrm>
          <a:custGeom>
            <a:avLst/>
            <a:gdLst/>
            <a:ahLst/>
            <a:cxnLst/>
            <a:rect l="l" t="t" r="r" b="b"/>
            <a:pathLst>
              <a:path w="970089" h="955538">
                <a:moveTo>
                  <a:pt x="0" y="0"/>
                </a:moveTo>
                <a:lnTo>
                  <a:pt x="970089" y="0"/>
                </a:lnTo>
                <a:lnTo>
                  <a:pt x="970089" y="955538"/>
                </a:lnTo>
                <a:lnTo>
                  <a:pt x="0" y="95553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8234459" y="920750"/>
            <a:ext cx="9213145" cy="1161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06"/>
              </a:lnSpc>
            </a:pPr>
            <a:r>
              <a:rPr lang="en-US" sz="3899" b="1" spc="66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Carrying out repair work will ensure: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676550" y="2645049"/>
            <a:ext cx="7818436" cy="6613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57"/>
              </a:lnSpc>
            </a:pPr>
            <a:r>
              <a:rPr lang="en-US" sz="3112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creation of the largest rehabilitation department in Cherkasy with an area of ​​2200 sq.m.</a:t>
            </a:r>
          </a:p>
          <a:p>
            <a:pPr algn="l">
              <a:lnSpc>
                <a:spcPts val="4357"/>
              </a:lnSpc>
            </a:pPr>
            <a:endParaRPr lang="en-US" sz="3112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4357"/>
              </a:lnSpc>
            </a:pPr>
            <a:r>
              <a:rPr lang="en-US" sz="3112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arrangement of wards for 60 beds with the stay of 2 people in a ward and a sanitary room</a:t>
            </a:r>
          </a:p>
          <a:p>
            <a:pPr algn="l">
              <a:lnSpc>
                <a:spcPts val="4357"/>
              </a:lnSpc>
            </a:pPr>
            <a:endParaRPr lang="en-US" sz="3112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4357"/>
              </a:lnSpc>
            </a:pPr>
            <a:r>
              <a:rPr lang="en-US" sz="3112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will provide the possibility of carrying out individual rehabilitation procedures</a:t>
            </a:r>
          </a:p>
          <a:p>
            <a:pPr algn="l">
              <a:lnSpc>
                <a:spcPts val="4357"/>
              </a:lnSpc>
            </a:pPr>
            <a:endParaRPr lang="en-US" sz="3112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sp>
        <p:nvSpPr>
          <p:cNvPr id="31" name="Freeform 31"/>
          <p:cNvSpPr/>
          <p:nvPr/>
        </p:nvSpPr>
        <p:spPr>
          <a:xfrm>
            <a:off x="15999599" y="9340744"/>
            <a:ext cx="710797" cy="828075"/>
          </a:xfrm>
          <a:custGeom>
            <a:avLst/>
            <a:gdLst/>
            <a:ahLst/>
            <a:cxnLst/>
            <a:rect l="l" t="t" r="r" b="b"/>
            <a:pathLst>
              <a:path w="710797" h="828075">
                <a:moveTo>
                  <a:pt x="0" y="0"/>
                </a:moveTo>
                <a:lnTo>
                  <a:pt x="710798" y="0"/>
                </a:lnTo>
                <a:lnTo>
                  <a:pt x="710798" y="828074"/>
                </a:lnTo>
                <a:lnTo>
                  <a:pt x="0" y="82807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t="-18851" r="-191602" b="-48017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173</Words>
  <Application>Microsoft Office PowerPoint</Application>
  <PresentationFormat>Довільний</PresentationFormat>
  <Paragraphs>34</Paragraphs>
  <Slides>4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4</vt:i4>
      </vt:variant>
    </vt:vector>
  </HeadingPairs>
  <TitlesOfParts>
    <vt:vector size="10" baseType="lpstr">
      <vt:lpstr>Beth Ellen</vt:lpstr>
      <vt:lpstr>Calibri</vt:lpstr>
      <vt:lpstr>Helios Extended Bold</vt:lpstr>
      <vt:lpstr>Helios Extended</vt:lpstr>
      <vt:lpstr>Arial</vt:lpstr>
      <vt:lpstr>Office Theme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Cherkasy presents</dc:title>
  <cp:lastModifiedBy>Sisan Mession</cp:lastModifiedBy>
  <cp:revision>2</cp:revision>
  <dcterms:created xsi:type="dcterms:W3CDTF">2006-08-16T00:00:00Z</dcterms:created>
  <dcterms:modified xsi:type="dcterms:W3CDTF">2024-11-05T14:57:46Z</dcterms:modified>
  <dc:identifier>DAGTDkWGydA</dc:identifier>
</cp:coreProperties>
</file>